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verage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acalaureat.edu.ro/2015/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jmeter.apache.org/" TargetMode="External"/><Relationship Id="rId4" Type="http://schemas.openxmlformats.org/officeDocument/2006/relationships/hyperlink" Target="http://learnloadrunner.com/" TargetMode="External"/><Relationship Id="rId10" Type="http://schemas.openxmlformats.org/officeDocument/2006/relationships/image" Target="../media/image2.png"/><Relationship Id="rId9" Type="http://schemas.openxmlformats.org/officeDocument/2006/relationships/hyperlink" Target="https://www.jetbrains.com/profiler/" TargetMode="External"/><Relationship Id="rId5" Type="http://schemas.openxmlformats.org/officeDocument/2006/relationships/hyperlink" Target="https://msdn.microsoft.com/library/dd293540(v=vs.110).aspx" TargetMode="External"/><Relationship Id="rId6" Type="http://schemas.openxmlformats.org/officeDocument/2006/relationships/hyperlink" Target="https://profiler.netbeans.org/" TargetMode="External"/><Relationship Id="rId7" Type="http://schemas.openxmlformats.org/officeDocument/2006/relationships/hyperlink" Target="https://developer.chrome.com/devtools" TargetMode="External"/><Relationship Id="rId8" Type="http://schemas.openxmlformats.org/officeDocument/2006/relationships/hyperlink" Target="https://www.ej-technologies.com/products/jprofiler/over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069501" y="827150"/>
            <a:ext cx="70050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mbria"/>
                <a:ea typeface="Cambria"/>
                <a:cs typeface="Cambria"/>
                <a:sym typeface="Cambria"/>
              </a:rPr>
              <a:t>Performanță software</a:t>
            </a:r>
            <a:endParaRPr b="1" sz="36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ambria"/>
                <a:ea typeface="Cambria"/>
                <a:cs typeface="Cambria"/>
                <a:sym typeface="Cambria"/>
              </a:rPr>
              <a:t>Stress testing &amp; profilers</a:t>
            </a:r>
            <a:endParaRPr b="1" sz="3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George Popa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Gemini Solutions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</a:t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41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Timp de raspuns mediu (ms)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Timp de raspuns in incarcare maxima (ms)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Rata erorilor (procentul de erori din totalul de cereri)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Utilizatori concurenti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Cereri concurente (req / sec)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Capacitate (throughput) - cantitatea de sarcini procesate in unitatea de timp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Numarul de utilizatori activi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000" y="1704124"/>
            <a:ext cx="4317751" cy="21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Aplicatii desktop: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Cerinte hardware;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Timpi de executie;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FPS (Frames per second);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Gaming: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Retention - numarul de utilizatori ce se intorc la aplicatie dupa primul contact;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Conversion - numarul de utilizatori ce investesc bani dupa versiunea demo;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CPI (cost per install)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ARPU (Average Revenue per User)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750" y="582000"/>
            <a:ext cx="2277750" cy="22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- aplicatii mobile</a:t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55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Metrici de performanta: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Numarul de blocari ale aplicatiei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Latenta in utilizare (client / network / server)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Incarcarea serverului in perioade critice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Erori de retea / Internet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Metrici utilizatori: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Utilizatori totali / activi / conectati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dispozitive / sisteme de operare mobile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geografice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150" y="1399500"/>
            <a:ext cx="2953200" cy="234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- aplicatii mobile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5202900" cy="3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Metrici de angajament: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Lungime medie a sesiunii de lucru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Intervalul mediu dintre sesiuni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Rata de retentie (majoritatea aplicatiilor sunt folosite doar o singura data dupa instalare)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Metrici de business: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Costul aplicatiei, cost per tranzactie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Rata de abandon a clientilor platitori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mother of all metrics:</a:t>
            </a:r>
            <a:endParaRPr sz="14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Star ratings!!!</a:t>
            </a:r>
            <a:endParaRPr b="1" sz="1400"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600" y="1635875"/>
            <a:ext cx="3324600" cy="220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Clasificare teste de performanță - benchmarks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workload: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Load testing - testare în condiții uzuale de lucru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Stress testing - testare în condiții maxime suportate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Spike testing - observare comportament în condițiile creșterilor bruște de workload                   ( </a:t>
            </a:r>
            <a:r>
              <a:rPr lang="en" u="sng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http://bacalaureat.edu.ro/2015/</a:t>
            </a: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timpi de execuție: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Timpi individuali de răspuns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server, client, rețea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Concurența / troughput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funcție de resursele consumate:</a:t>
            </a:r>
            <a:endParaRPr sz="1400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Teste relative la mediul de execuție planificat.</a:t>
            </a:r>
            <a:endParaRPr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925" y="2569098"/>
            <a:ext cx="3094850" cy="23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2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Instrumente de testare a performantei software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1767125" y="1062250"/>
            <a:ext cx="7305900" cy="3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Clasificare instrumente de testare performanță: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Instrumente de stress testing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Apache JMeter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http://jmeter.apache.org/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LoadRunner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http://learnloadrunner.com/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Visual Studio - </a:t>
            </a:r>
            <a:r>
              <a:rPr lang="en" sz="1000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https://msdn.microsoft.com/library/dd293540(v=vs.110).aspx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Profilere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NetBeans Profiler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https://profiler.netbeans.org/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Chrome Inspector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https://developer.chrome.com/devtools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JProfiler - </a:t>
            </a:r>
            <a:r>
              <a:rPr lang="en" sz="1000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https://www.ej-technologies.com/products/jprofiler/overview.html</a:t>
            </a:r>
            <a:r>
              <a:rPr lang="en" sz="1000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JetBrains dotTrace - </a:t>
            </a:r>
            <a:r>
              <a:rPr lang="en" u="sng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https://www.jetbrains.com/profiler/</a:t>
            </a:r>
            <a:r>
              <a:rPr lang="en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 					Medii de testare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eb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■"/>
            </a:pPr>
            <a:r>
              <a:rPr lang="en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obile</a:t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729675"/>
            <a:ext cx="3306700" cy="2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22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Eclipse / NetBeans Java Profiler 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040800" y="1218200"/>
            <a:ext cx="25314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Timp de executie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Memorie ocupata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Utilizare CPU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Obiecte instanțiate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Stiva de apeluri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0" y="1186925"/>
            <a:ext cx="2830170" cy="341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250" y="721500"/>
            <a:ext cx="3548001" cy="2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325" y="3126550"/>
            <a:ext cx="4533926" cy="19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JMeter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42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 - server side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Metrici web (response time, throughput, concurrent users)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449525"/>
            <a:ext cx="4127200" cy="24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500" y="1170125"/>
            <a:ext cx="4283099" cy="26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12800" y="23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882575" y="1152475"/>
            <a:ext cx="3949800" cy="11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Aplicatii web - client side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Timeline profiler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profiler</a:t>
            </a:r>
            <a:endParaRPr/>
          </a:p>
        </p:txBody>
      </p:sp>
      <p:pic>
        <p:nvPicPr>
          <p:cNvPr descr="navigating-chrome-devtools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" y="1152475"/>
            <a:ext cx="4684925" cy="38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13555" l="8325" r="10128" t="8853"/>
          <a:stretch/>
        </p:blipFill>
        <p:spPr>
          <a:xfrm>
            <a:off x="4853650" y="2473150"/>
            <a:ext cx="4196449" cy="24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Vă mulțumesc!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17950" y="169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Întrebări?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Cuprins: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Performanță software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</a:t>
            </a:r>
            <a:r>
              <a:rPr lang="en"/>
              <a:t>ță hardware - supercomputers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Performanța aplicaților web, desktop, mobile </a:t>
            </a:r>
            <a:r>
              <a:rPr lang="en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Stress testing - benchmarking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Profilers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Performanță software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2406325" y="1152475"/>
            <a:ext cx="64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Definiție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Capacitatea unui sistem software de a executa sarcinile pentru care a fost proiectat, în timpul și condițiile de lucru prestabilite.</a:t>
            </a:r>
            <a:endParaRPr>
              <a:solidFill>
                <a:srgbClr val="EFEFEF"/>
              </a:solidFill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Caracteristici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Corectitudinea și coerența rezultatelor unui program software nu sunt suficiente pentru a asigura utilitatea programului;</a:t>
            </a:r>
            <a:endParaRPr>
              <a:solidFill>
                <a:srgbClr val="EFEFEF"/>
              </a:solidFill>
            </a:endParaRPr>
          </a:p>
          <a:p>
            <a: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■"/>
            </a:pPr>
            <a:r>
              <a:rPr lang="en">
                <a:solidFill>
                  <a:srgbClr val="EFEFEF"/>
                </a:solidFill>
              </a:rPr>
              <a:t>Sistemul software implementat întrunește un set de condiții de lucru optimale, ce includ capacitate de procesare, timpi de execuție sau medii de execuție, cunoscute de către utilizatori.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93900" y="1980175"/>
            <a:ext cx="2809650" cy="210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Determinarea performaței unui sistem / aplicații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46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5080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FEFEF"/>
                </a:solidFill>
              </a:rPr>
              <a:t>Când este un sistem sau o aplicație performantă?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Își îndeplinește rolul pentru care a fost proiectat;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Face față cerințelor uzuale dar și în scenarii defavorabile, sau situații excepționale posibile;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Capabil să anticipeze cerințe viitoare, ținând cont de evoluția naturală a sistemelor harware și software, pentru o perioadă consistentă de timp.</a:t>
            </a:r>
            <a:endParaRPr sz="1050">
              <a:solidFill>
                <a:srgbClr val="EFEFEF"/>
              </a:solidFill>
            </a:endParaRPr>
          </a:p>
          <a:p>
            <a:pPr indent="0" lvl="0" marL="50800" marR="5080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FEFEF"/>
                </a:solidFill>
              </a:rPr>
              <a:t>Main features of Apple II (1977) - 1299 USD: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80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CPU - MOS 6502, 1 MHz.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Memory - 4K, expandable to 48K.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Bus - Apple II bus, 8 slots.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Operating System - Apple DOS.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Programming Language - Built-in BASIC (Beginner's All Symbolic Instruction Code).</a:t>
            </a:r>
            <a:endParaRPr sz="1050">
              <a:solidFill>
                <a:srgbClr val="EFEFEF"/>
              </a:solidFill>
            </a:endParaRPr>
          </a:p>
          <a:p>
            <a:pPr indent="-295275" lvl="0" marL="457200" marR="508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050"/>
              <a:buChar char="●"/>
            </a:pPr>
            <a:r>
              <a:rPr lang="en" sz="1050">
                <a:solidFill>
                  <a:srgbClr val="EFEFEF"/>
                </a:solidFill>
              </a:rPr>
              <a:t>Display Monitor - Text with 40 characters by 24 lines; Graphics with 280x192 dots in 4 color or 40x48 dots in 16 color.</a:t>
            </a:r>
            <a:endParaRPr sz="1050">
              <a:solidFill>
                <a:srgbClr val="EFEFE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000" y="1017721"/>
            <a:ext cx="2331800" cy="33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4983700" y="4313425"/>
            <a:ext cx="3848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http://www.herongyang.com/Computer-History/Apple-II-The-First-Personal-Computer.html</a:t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hardware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549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Sisteme distribuite ce inglobeaza puterea de calcul a mai multor calculatoare obisnuite aflate in acceasi retea / Internet. Aceastea executa task-uri individuale simple al caror rezultat poate fi combinat in scopul finalizarii unei sarcini complicate.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Clustere de calculatoare / supercomputers - sisteme dedicate, instalate in aceeasi locatie, ce pot lucra impreuna pentru a executa task-uri in paralel.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400" y="2736125"/>
            <a:ext cx="28575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hardware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718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performanta hardware: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loating point operations per second (FLOPS), utilizat de TOP500, (max. astazi 93.015 PFLOPS)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FLOPS per watt - eficienta energetica, utilizat de Green500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Traversed edges per second (TEPS) - descrie capacitatea de comunicare si procesare a clusterelor de calculatoare, utilizate de Graph500.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5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TOP500 supercomputers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Sunway TaihuLight (CHI)	- 93.0 PFLOPS - industria petroliera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Tianhe-2 (CHI)			- 33.8 PFLOPS - simulare, aplicatii guvernamentale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Titan (USA) 				- 17.5 PFLOPS - cercetare stiintifica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IBM Sequoia (USA)		- 17.1 PFLOPS - industria nucleara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Cori (USA)				- 14.0 PFLOPS - cercetare, industria energetica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000" y="2943000"/>
            <a:ext cx="3555002" cy="26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Performanta vs. utilitate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Capabilitate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Sisteme ultraperformante, capabile sa execute sarcini imposibile altor sisteme obisnuite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Capacitate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Optimizarea costurilor prin executia uneia sau mai multor sarcini in cel mai scurt timp / cu cat mai putine resurse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Scopurile sistemelor performante: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Predictia cutremurelor, predictia vremii, aplicatii nucleare, criptologie, industria petrolului, energetica, astronomie, cercetare stiintifica, sah… 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Criterii de masurare a performatei aplicatiilor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Capacitate de procesare a sarcinilor (workload)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Viteza de procesare a sarcinilor (throughput)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Resurse consumate (memorie, CPU, network, disk I/O, ...etc.)</a:t>
            </a:r>
            <a:endParaRPr sz="1400">
              <a:solidFill>
                <a:srgbClr val="EFEFEF"/>
              </a:solidFill>
            </a:endParaRP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●"/>
            </a:pPr>
            <a:r>
              <a:rPr lang="en" sz="1400">
                <a:solidFill>
                  <a:srgbClr val="EFEFEF"/>
                </a:solidFill>
              </a:rPr>
              <a:t>Overhead elemente de securitate</a:t>
            </a:r>
            <a:endParaRPr sz="1400">
              <a:solidFill>
                <a:srgbClr val="EFEFEF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FEFEF"/>
              </a:solidFill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În măsura în care elementele de performanță definite explicit în cerințele proiectului nu au fost îndeplinite, acestea constituie defecte.</a:t>
            </a:r>
            <a:endParaRPr sz="1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